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517" r:id="rId2"/>
    <p:sldId id="256" r:id="rId3"/>
    <p:sldId id="273" r:id="rId4"/>
    <p:sldId id="257" r:id="rId5"/>
    <p:sldId id="259" r:id="rId6"/>
    <p:sldId id="300" r:id="rId7"/>
    <p:sldId id="301" r:id="rId8"/>
    <p:sldId id="302" r:id="rId9"/>
    <p:sldId id="271" r:id="rId10"/>
    <p:sldId id="260" r:id="rId11"/>
    <p:sldId id="261" r:id="rId12"/>
    <p:sldId id="262" r:id="rId13"/>
    <p:sldId id="263" r:id="rId14"/>
    <p:sldId id="303" r:id="rId15"/>
    <p:sldId id="304" r:id="rId16"/>
    <p:sldId id="305" r:id="rId17"/>
    <p:sldId id="307" r:id="rId18"/>
    <p:sldId id="308" r:id="rId19"/>
    <p:sldId id="309" r:id="rId20"/>
    <p:sldId id="310" r:id="rId21"/>
    <p:sldId id="274" r:id="rId22"/>
    <p:sldId id="275" r:id="rId23"/>
    <p:sldId id="276" r:id="rId24"/>
    <p:sldId id="277" r:id="rId25"/>
    <p:sldId id="278" r:id="rId26"/>
    <p:sldId id="279" r:id="rId27"/>
    <p:sldId id="281" r:id="rId28"/>
    <p:sldId id="282" r:id="rId29"/>
    <p:sldId id="283" r:id="rId30"/>
    <p:sldId id="284" r:id="rId31"/>
    <p:sldId id="285" r:id="rId32"/>
    <p:sldId id="286" r:id="rId33"/>
    <p:sldId id="287" r:id="rId34"/>
    <p:sldId id="289" r:id="rId35"/>
    <p:sldId id="290" r:id="rId36"/>
    <p:sldId id="291" r:id="rId37"/>
    <p:sldId id="292" r:id="rId38"/>
    <p:sldId id="295" r:id="rId39"/>
    <p:sldId id="296"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11/5/2025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5.png"/><Relationship Id="rId1" Type="http://schemas.openxmlformats.org/officeDocument/2006/relationships/slideLayout" Target="../slideLayouts/slideLayout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 Id="rId5" Type="http://schemas.openxmlformats.org/officeDocument/2006/relationships/image" Target="../media/image52.png"/><Relationship Id="rId4" Type="http://schemas.openxmlformats.org/officeDocument/2006/relationships/image" Target="../media/image51.png"/></Relationships>
</file>

<file path=ppt/slides/_rels/slide3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E5227-FAF0-44CA-AB17-B8AEB0648FE0}"/>
              </a:ext>
            </a:extLst>
          </p:cNvPr>
          <p:cNvSpPr>
            <a:spLocks noGrp="1"/>
          </p:cNvSpPr>
          <p:nvPr>
            <p:ph type="title"/>
          </p:nvPr>
        </p:nvSpPr>
        <p:spPr>
          <a:xfrm>
            <a:off x="822325" y="287338"/>
            <a:ext cx="7543800" cy="931862"/>
          </a:xfrm>
        </p:spPr>
        <p:txBody>
          <a:bodyPr>
            <a:normAutofit fontScale="90000"/>
          </a:bodyPr>
          <a:lstStyle/>
          <a:p>
            <a:pPr algn="ctr" eaLnBrk="1" hangingPunct="1">
              <a:defRPr/>
            </a:pPr>
            <a:r>
              <a:rPr lang="en-US" sz="2800" b="1" dirty="0">
                <a:solidFill>
                  <a:schemeClr val="accent2">
                    <a:lumMod val="50000"/>
                  </a:schemeClr>
                </a:solidFill>
                <a:latin typeface="+mn-lt"/>
              </a:rPr>
              <a:t>MODULE TWO</a:t>
            </a:r>
            <a:br>
              <a:rPr lang="en-US" sz="2800" b="1" dirty="0">
                <a:solidFill>
                  <a:schemeClr val="accent2">
                    <a:lumMod val="50000"/>
                  </a:schemeClr>
                </a:solidFill>
                <a:latin typeface="+mn-lt"/>
              </a:rPr>
            </a:br>
            <a:r>
              <a:rPr lang="en-US" sz="2800" b="1" dirty="0">
                <a:solidFill>
                  <a:schemeClr val="accent2">
                    <a:lumMod val="50000"/>
                  </a:schemeClr>
                </a:solidFill>
                <a:latin typeface="+mn-lt"/>
              </a:rPr>
              <a:t>COMMUNICABLE DISEASES</a:t>
            </a:r>
          </a:p>
        </p:txBody>
      </p:sp>
      <p:sp>
        <p:nvSpPr>
          <p:cNvPr id="3" name="Slide Number Placeholder 2">
            <a:extLst>
              <a:ext uri="{FF2B5EF4-FFF2-40B4-BE49-F238E27FC236}">
                <a16:creationId xmlns:a16="http://schemas.microsoft.com/office/drawing/2014/main" id="{06C16F8B-81F0-4446-8A40-328995AE7EFE}"/>
              </a:ext>
            </a:extLst>
          </p:cNvPr>
          <p:cNvSpPr>
            <a:spLocks noGrp="1"/>
          </p:cNvSpPr>
          <p:nvPr>
            <p:ph type="sldNum" sz="quarter" idx="12"/>
          </p:nvPr>
        </p:nvSpPr>
        <p:spPr/>
        <p:txBody>
          <a:bodyPr/>
          <a:lstStyle/>
          <a:p>
            <a:pPr>
              <a:defRPr/>
            </a:pPr>
            <a:fld id="{B2265E7D-12FD-4F7B-B742-165D5D3E910D}" type="slidenum">
              <a:rPr lang="en-US" altLang="en-US" smtClean="0"/>
              <a:pPr>
                <a:defRPr/>
              </a:pPr>
              <a:t>1</a:t>
            </a:fld>
            <a:endParaRPr lang="en-US" altLang="en-US"/>
          </a:p>
        </p:txBody>
      </p:sp>
      <p:pic>
        <p:nvPicPr>
          <p:cNvPr id="5" name="Picture 4">
            <a:extLst>
              <a:ext uri="{FF2B5EF4-FFF2-40B4-BE49-F238E27FC236}">
                <a16:creationId xmlns:a16="http://schemas.microsoft.com/office/drawing/2014/main" id="{39480205-9C24-47D5-BA6D-EC6ACF840B4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2033905" y="1733233"/>
            <a:ext cx="5076190" cy="3391535"/>
          </a:xfrm>
          <a:prstGeom prst="ellipse">
            <a:avLst/>
          </a:prstGeom>
          <a:ln>
            <a:noFill/>
          </a:ln>
          <a:effectLst>
            <a:glow rad="63500">
              <a:schemeClr val="accent5">
                <a:satMod val="175000"/>
                <a:alpha val="40000"/>
              </a:schemeClr>
            </a:glow>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990600" y="457200"/>
            <a:ext cx="7284642" cy="5638799"/>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762000" y="381000"/>
            <a:ext cx="7772401" cy="6131561"/>
          </a:xfrm>
          <a:prstGeom prst="rect">
            <a:avLst/>
          </a:prstGeom>
          <a:ln>
            <a:noFill/>
          </a:ln>
          <a:effectLst>
            <a:outerShdw blurRad="292100" dist="139700" dir="2700000" algn="tl" rotWithShape="0">
              <a:srgbClr val="333333">
                <a:alpha val="65000"/>
              </a:srgbClr>
            </a:outerShdw>
          </a:effectLst>
        </p:spPr>
      </p:pic>
      <p:pic>
        <p:nvPicPr>
          <p:cNvPr id="3075" name="Picture 3"/>
          <p:cNvPicPr>
            <a:picLocks noChangeAspect="1" noChangeArrowheads="1"/>
          </p:cNvPicPr>
          <p:nvPr/>
        </p:nvPicPr>
        <p:blipFill>
          <a:blip r:embed="rId3" cstate="print"/>
          <a:srcRect/>
          <a:stretch>
            <a:fillRect/>
          </a:stretch>
        </p:blipFill>
        <p:spPr bwMode="auto">
          <a:xfrm>
            <a:off x="6477000" y="2362200"/>
            <a:ext cx="1828800" cy="164282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ChangeAspect="1" noChangeArrowheads="1"/>
          </p:cNvPicPr>
          <p:nvPr/>
        </p:nvPicPr>
        <p:blipFill>
          <a:blip r:embed="rId2" cstate="print"/>
          <a:srcRect/>
          <a:stretch>
            <a:fillRect/>
          </a:stretch>
        </p:blipFill>
        <p:spPr bwMode="auto">
          <a:xfrm>
            <a:off x="504265" y="914400"/>
            <a:ext cx="8012206" cy="4953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ChangeAspect="1" noChangeArrowheads="1"/>
          </p:cNvPicPr>
          <p:nvPr/>
        </p:nvPicPr>
        <p:blipFill>
          <a:blip r:embed="rId2" cstate="print"/>
          <a:srcRect/>
          <a:stretch>
            <a:fillRect/>
          </a:stretch>
        </p:blipFill>
        <p:spPr bwMode="auto">
          <a:xfrm>
            <a:off x="609600" y="247214"/>
            <a:ext cx="7924800" cy="6153004"/>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0" y="1600200"/>
            <a:ext cx="3505200" cy="932688"/>
          </a:xfrm>
        </p:spPr>
        <p:txBody>
          <a:bodyPr/>
          <a:lstStyle/>
          <a:p>
            <a:r>
              <a:rPr lang="en-US" dirty="0"/>
              <a:t>COVID-19</a:t>
            </a:r>
          </a:p>
        </p:txBody>
      </p:sp>
      <p:pic>
        <p:nvPicPr>
          <p:cNvPr id="27650" name="Picture 2"/>
          <p:cNvPicPr>
            <a:picLocks noChangeAspect="1" noChangeArrowheads="1"/>
          </p:cNvPicPr>
          <p:nvPr/>
        </p:nvPicPr>
        <p:blipFill>
          <a:blip r:embed="rId2" cstate="print"/>
          <a:srcRect/>
          <a:stretch>
            <a:fillRect/>
          </a:stretch>
        </p:blipFill>
        <p:spPr bwMode="auto">
          <a:xfrm>
            <a:off x="457200" y="990600"/>
            <a:ext cx="4391025" cy="2705100"/>
          </a:xfrm>
          <a:prstGeom prst="rect">
            <a:avLst/>
          </a:prstGeom>
          <a:noFill/>
          <a:ln w="9525">
            <a:noFill/>
            <a:miter lim="800000"/>
            <a:headEnd/>
            <a:tailEnd/>
          </a:ln>
          <a:effectLst/>
        </p:spPr>
      </p:pic>
      <p:pic>
        <p:nvPicPr>
          <p:cNvPr id="27651" name="Picture 3"/>
          <p:cNvPicPr>
            <a:picLocks noChangeAspect="1" noChangeArrowheads="1"/>
          </p:cNvPicPr>
          <p:nvPr/>
        </p:nvPicPr>
        <p:blipFill>
          <a:blip r:embed="rId3" cstate="print"/>
          <a:srcRect/>
          <a:stretch>
            <a:fillRect/>
          </a:stretch>
        </p:blipFill>
        <p:spPr bwMode="auto">
          <a:xfrm>
            <a:off x="4724400" y="3733800"/>
            <a:ext cx="4067175" cy="2847975"/>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2290" name="Picture 2"/>
          <p:cNvPicPr>
            <a:picLocks noChangeAspect="1" noChangeArrowheads="1"/>
          </p:cNvPicPr>
          <p:nvPr/>
        </p:nvPicPr>
        <p:blipFill>
          <a:blip r:embed="rId2" cstate="print"/>
          <a:srcRect/>
          <a:stretch>
            <a:fillRect/>
          </a:stretch>
        </p:blipFill>
        <p:spPr bwMode="auto">
          <a:xfrm>
            <a:off x="544625" y="1371600"/>
            <a:ext cx="7910916" cy="4190999"/>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5362" name="Picture 2"/>
          <p:cNvPicPr>
            <a:picLocks noChangeAspect="1" noChangeArrowheads="1"/>
          </p:cNvPicPr>
          <p:nvPr/>
        </p:nvPicPr>
        <p:blipFill>
          <a:blip r:embed="rId2" cstate="print"/>
          <a:srcRect/>
          <a:stretch>
            <a:fillRect/>
          </a:stretch>
        </p:blipFill>
        <p:spPr bwMode="auto">
          <a:xfrm>
            <a:off x="259910" y="1676400"/>
            <a:ext cx="8624178" cy="3505199"/>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7410" name="Picture 2"/>
          <p:cNvPicPr>
            <a:picLocks noChangeAspect="1" noChangeArrowheads="1"/>
          </p:cNvPicPr>
          <p:nvPr/>
        </p:nvPicPr>
        <p:blipFill>
          <a:blip r:embed="rId2" cstate="print"/>
          <a:srcRect/>
          <a:stretch>
            <a:fillRect/>
          </a:stretch>
        </p:blipFill>
        <p:spPr bwMode="auto">
          <a:xfrm>
            <a:off x="519592" y="1295400"/>
            <a:ext cx="8104814" cy="4267199"/>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9218" name="Picture 2"/>
          <p:cNvPicPr>
            <a:picLocks noChangeAspect="1" noChangeArrowheads="1"/>
          </p:cNvPicPr>
          <p:nvPr/>
        </p:nvPicPr>
        <p:blipFill>
          <a:blip r:embed="rId2" cstate="print"/>
          <a:srcRect/>
          <a:stretch>
            <a:fillRect/>
          </a:stretch>
        </p:blipFill>
        <p:spPr bwMode="auto">
          <a:xfrm>
            <a:off x="90793" y="1600201"/>
            <a:ext cx="8900807" cy="4648199"/>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482" name="Picture 2"/>
          <p:cNvPicPr>
            <a:picLocks noChangeAspect="1" noChangeArrowheads="1"/>
          </p:cNvPicPr>
          <p:nvPr/>
        </p:nvPicPr>
        <p:blipFill>
          <a:blip r:embed="rId2" cstate="print"/>
          <a:srcRect/>
          <a:stretch>
            <a:fillRect/>
          </a:stretch>
        </p:blipFill>
        <p:spPr bwMode="auto">
          <a:xfrm>
            <a:off x="344410" y="1295401"/>
            <a:ext cx="8342390" cy="43434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470025"/>
          </a:xfrm>
        </p:spPr>
        <p:txBody>
          <a:bodyPr>
            <a:normAutofit/>
          </a:bodyPr>
          <a:lstStyle/>
          <a:p>
            <a:r>
              <a:rPr lang="en-US" sz="3200" b="1" dirty="0">
                <a:solidFill>
                  <a:schemeClr val="accent6">
                    <a:lumMod val="50000"/>
                  </a:schemeClr>
                </a:solidFill>
              </a:rPr>
              <a:t>Epidemiology of Air Borne Infections  </a:t>
            </a:r>
          </a:p>
        </p:txBody>
      </p:sp>
      <p:pic>
        <p:nvPicPr>
          <p:cNvPr id="1026" name="Picture 2"/>
          <p:cNvPicPr>
            <a:picLocks noChangeAspect="1" noChangeArrowheads="1"/>
          </p:cNvPicPr>
          <p:nvPr/>
        </p:nvPicPr>
        <p:blipFill>
          <a:blip r:embed="rId2" cstate="print"/>
          <a:srcRect/>
          <a:stretch>
            <a:fillRect/>
          </a:stretch>
        </p:blipFill>
        <p:spPr bwMode="auto">
          <a:xfrm>
            <a:off x="1438275" y="1928813"/>
            <a:ext cx="6267450" cy="3000375"/>
          </a:xfrm>
          <a:prstGeom prst="rect">
            <a:avLst/>
          </a:prstGeom>
          <a:noFill/>
          <a:ln w="9525">
            <a:noFill/>
            <a:miter lim="800000"/>
            <a:headEnd/>
            <a:tailEnd/>
          </a:ln>
          <a:effectLst/>
        </p:spPr>
      </p:pic>
      <p:sp>
        <p:nvSpPr>
          <p:cNvPr id="5" name="Subtitle 4">
            <a:extLst>
              <a:ext uri="{FF2B5EF4-FFF2-40B4-BE49-F238E27FC236}">
                <a16:creationId xmlns:a16="http://schemas.microsoft.com/office/drawing/2014/main" id="{C164052A-6509-4527-A1DB-7A5B2E6DEBF7}"/>
              </a:ext>
            </a:extLst>
          </p:cNvPr>
          <p:cNvSpPr>
            <a:spLocks noGrp="1"/>
          </p:cNvSpPr>
          <p:nvPr>
            <p:ph type="subTitle"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4800" y="304800"/>
            <a:ext cx="8534400" cy="6172200"/>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3429000" y="1447800"/>
            <a:ext cx="2419350" cy="1400175"/>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2590800" y="2873510"/>
            <a:ext cx="3962400" cy="30244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419100" y="1524000"/>
            <a:ext cx="7886700" cy="3617752"/>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ChangeAspect="1" noChangeArrowheads="1"/>
          </p:cNvPicPr>
          <p:nvPr/>
        </p:nvPicPr>
        <p:blipFill>
          <a:blip r:embed="rId2" cstate="print"/>
          <a:srcRect/>
          <a:stretch>
            <a:fillRect/>
          </a:stretch>
        </p:blipFill>
        <p:spPr bwMode="auto">
          <a:xfrm>
            <a:off x="407639" y="1447799"/>
            <a:ext cx="7974361" cy="479631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ChangeAspect="1" noChangeArrowheads="1"/>
          </p:cNvPicPr>
          <p:nvPr/>
        </p:nvPicPr>
        <p:blipFill>
          <a:blip r:embed="rId2" cstate="print"/>
          <a:srcRect/>
          <a:stretch>
            <a:fillRect/>
          </a:stretch>
        </p:blipFill>
        <p:spPr bwMode="auto">
          <a:xfrm>
            <a:off x="494163" y="533400"/>
            <a:ext cx="7908024" cy="5562600"/>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ChangeAspect="1" noChangeArrowheads="1"/>
          </p:cNvPicPr>
          <p:nvPr/>
        </p:nvPicPr>
        <p:blipFill>
          <a:blip r:embed="rId2" cstate="print"/>
          <a:srcRect/>
          <a:stretch>
            <a:fillRect/>
          </a:stretch>
        </p:blipFill>
        <p:spPr bwMode="auto">
          <a:xfrm>
            <a:off x="990600" y="865926"/>
            <a:ext cx="6882117" cy="4925274"/>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170" name="Picture 2"/>
          <p:cNvPicPr>
            <a:picLocks noChangeAspect="1" noChangeArrowheads="1"/>
          </p:cNvPicPr>
          <p:nvPr/>
        </p:nvPicPr>
        <p:blipFill>
          <a:blip r:embed="rId2" cstate="print"/>
          <a:srcRect/>
          <a:stretch>
            <a:fillRect/>
          </a:stretch>
        </p:blipFill>
        <p:spPr bwMode="auto">
          <a:xfrm>
            <a:off x="1143000" y="228600"/>
            <a:ext cx="6344234" cy="2779866"/>
          </a:xfrm>
          <a:prstGeom prst="rect">
            <a:avLst/>
          </a:prstGeom>
          <a:noFill/>
          <a:ln w="9525">
            <a:noFill/>
            <a:miter lim="800000"/>
            <a:headEnd/>
            <a:tailEnd/>
          </a:ln>
          <a:effectLst/>
        </p:spPr>
      </p:pic>
      <p:pic>
        <p:nvPicPr>
          <p:cNvPr id="4" name="Picture 2"/>
          <p:cNvPicPr>
            <a:picLocks noChangeAspect="1" noChangeArrowheads="1"/>
          </p:cNvPicPr>
          <p:nvPr/>
        </p:nvPicPr>
        <p:blipFill>
          <a:blip r:embed="rId3" cstate="print"/>
          <a:srcRect/>
          <a:stretch>
            <a:fillRect/>
          </a:stretch>
        </p:blipFill>
        <p:spPr bwMode="auto">
          <a:xfrm>
            <a:off x="1371600" y="3048000"/>
            <a:ext cx="6119388" cy="3562295"/>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9218" name="Picture 2"/>
          <p:cNvPicPr>
            <a:picLocks noChangeAspect="1" noChangeArrowheads="1"/>
          </p:cNvPicPr>
          <p:nvPr/>
        </p:nvPicPr>
        <p:blipFill>
          <a:blip r:embed="rId2" cstate="print"/>
          <a:srcRect/>
          <a:stretch>
            <a:fillRect/>
          </a:stretch>
        </p:blipFill>
        <p:spPr bwMode="auto">
          <a:xfrm>
            <a:off x="304800" y="186446"/>
            <a:ext cx="8610600" cy="6485105"/>
          </a:xfrm>
          <a:prstGeom prst="rect">
            <a:avLst/>
          </a:prstGeom>
          <a:noFill/>
          <a:ln w="9525">
            <a:noFill/>
            <a:miter lim="800000"/>
            <a:headEnd/>
            <a:tailEnd/>
          </a:ln>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42" name="Picture 2"/>
          <p:cNvPicPr>
            <a:picLocks noChangeAspect="1" noChangeArrowheads="1"/>
          </p:cNvPicPr>
          <p:nvPr/>
        </p:nvPicPr>
        <p:blipFill>
          <a:blip r:embed="rId2" cstate="print"/>
          <a:srcRect/>
          <a:stretch>
            <a:fillRect/>
          </a:stretch>
        </p:blipFill>
        <p:spPr bwMode="auto">
          <a:xfrm>
            <a:off x="281309" y="990600"/>
            <a:ext cx="7698007" cy="4648200"/>
          </a:xfrm>
          <a:prstGeom prst="rect">
            <a:avLst/>
          </a:prstGeom>
          <a:noFill/>
          <a:ln w="9525">
            <a:noFill/>
            <a:miter lim="800000"/>
            <a:headEnd/>
            <a:tailEnd/>
          </a:ln>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266" name="Picture 2"/>
          <p:cNvPicPr>
            <a:picLocks noChangeAspect="1" noChangeArrowheads="1"/>
          </p:cNvPicPr>
          <p:nvPr/>
        </p:nvPicPr>
        <p:blipFill>
          <a:blip r:embed="rId2" cstate="print"/>
          <a:srcRect/>
          <a:stretch>
            <a:fillRect/>
          </a:stretch>
        </p:blipFill>
        <p:spPr bwMode="auto">
          <a:xfrm>
            <a:off x="381000" y="1295400"/>
            <a:ext cx="7818967" cy="402118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033" y="1676400"/>
            <a:ext cx="6904160" cy="3962400"/>
          </a:xfrm>
        </p:spPr>
        <p:txBody>
          <a:bodyPr>
            <a:noAutofit/>
          </a:bodyPr>
          <a:lstStyle/>
          <a:p>
            <a:pPr algn="l"/>
            <a:r>
              <a:rPr lang="en-US" sz="2000" b="1" dirty="0"/>
              <a:t>By the end of this session, participants will be able to:</a:t>
            </a:r>
            <a:br>
              <a:rPr lang="en-US" sz="2000" dirty="0"/>
            </a:br>
            <a:br>
              <a:rPr lang="en-US" sz="2000" dirty="0"/>
            </a:br>
            <a:r>
              <a:rPr lang="en-US" sz="2000" dirty="0"/>
              <a:t>	1. 	Define airborne diseases and explain how 			airborne transmission occurs.</a:t>
            </a:r>
            <a:br>
              <a:rPr lang="en-US" sz="2000" dirty="0"/>
            </a:br>
            <a:r>
              <a:rPr lang="en-US" sz="2000" dirty="0"/>
              <a:t>	2. 	Identify key characteristics and environmental 		factors that promote airborne spread.</a:t>
            </a:r>
            <a:br>
              <a:rPr lang="en-US" sz="2000" dirty="0"/>
            </a:br>
            <a:r>
              <a:rPr lang="en-US" sz="2000" dirty="0"/>
              <a:t>	3. 	Recognize major examples of airborne 			diseases and their public health importance.</a:t>
            </a:r>
            <a:br>
              <a:rPr lang="en-US" sz="2000" dirty="0"/>
            </a:br>
            <a:r>
              <a:rPr lang="en-US" sz="2000" dirty="0"/>
              <a:t>	4. 	Describe preventive and control strategies at 		both individual and community levels.</a:t>
            </a:r>
            <a:br>
              <a:rPr lang="en-US" sz="2000" dirty="0"/>
            </a:br>
            <a:r>
              <a:rPr lang="en-US" sz="2000" dirty="0"/>
              <a:t>	5. 	Apply infection prevention and control (IPC) 			measures in primary health care settings.</a:t>
            </a:r>
            <a:br>
              <a:rPr lang="en-US" sz="2000" dirty="0"/>
            </a:br>
            <a:endParaRPr lang="en-US" sz="2000" dirty="0"/>
          </a:p>
        </p:txBody>
      </p:sp>
      <p:pic>
        <p:nvPicPr>
          <p:cNvPr id="1027" name="Picture 3"/>
          <p:cNvPicPr>
            <a:picLocks noChangeAspect="1" noChangeArrowheads="1"/>
          </p:cNvPicPr>
          <p:nvPr/>
        </p:nvPicPr>
        <p:blipFill>
          <a:blip r:embed="rId2" cstate="print"/>
          <a:srcRect/>
          <a:stretch>
            <a:fillRect/>
          </a:stretch>
        </p:blipFill>
        <p:spPr bwMode="auto">
          <a:xfrm>
            <a:off x="5943600" y="457200"/>
            <a:ext cx="2990850" cy="1819275"/>
          </a:xfrm>
          <a:prstGeom prst="rect">
            <a:avLst/>
          </a:prstGeom>
          <a:noFill/>
          <a:ln w="9525">
            <a:noFill/>
            <a:miter lim="800000"/>
            <a:headEnd/>
            <a:tailEnd/>
          </a:ln>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2290" name="Picture 2"/>
          <p:cNvPicPr>
            <a:picLocks noChangeAspect="1" noChangeArrowheads="1"/>
          </p:cNvPicPr>
          <p:nvPr/>
        </p:nvPicPr>
        <p:blipFill>
          <a:blip r:embed="rId2" cstate="print"/>
          <a:srcRect/>
          <a:stretch>
            <a:fillRect/>
          </a:stretch>
        </p:blipFill>
        <p:spPr bwMode="auto">
          <a:xfrm>
            <a:off x="1219200" y="914400"/>
            <a:ext cx="6534569" cy="4694882"/>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3314" name="Picture 2"/>
          <p:cNvPicPr>
            <a:picLocks noChangeAspect="1" noChangeArrowheads="1"/>
          </p:cNvPicPr>
          <p:nvPr/>
        </p:nvPicPr>
        <p:blipFill>
          <a:blip r:embed="rId2" cstate="print"/>
          <a:srcRect/>
          <a:stretch>
            <a:fillRect/>
          </a:stretch>
        </p:blipFill>
        <p:spPr bwMode="auto">
          <a:xfrm>
            <a:off x="838200" y="1295400"/>
            <a:ext cx="7125752" cy="3200400"/>
          </a:xfrm>
          <a:prstGeom prst="rect">
            <a:avLst/>
          </a:prstGeom>
          <a:noFill/>
          <a:ln w="9525">
            <a:noFill/>
            <a:miter lim="800000"/>
            <a:headEnd/>
            <a:tailEnd/>
          </a:ln>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4338" name="Picture 2"/>
          <p:cNvPicPr>
            <a:picLocks noChangeAspect="1" noChangeArrowheads="1"/>
          </p:cNvPicPr>
          <p:nvPr/>
        </p:nvPicPr>
        <p:blipFill>
          <a:blip r:embed="rId2" cstate="print"/>
          <a:srcRect/>
          <a:stretch>
            <a:fillRect/>
          </a:stretch>
        </p:blipFill>
        <p:spPr bwMode="auto">
          <a:xfrm>
            <a:off x="228599" y="457200"/>
            <a:ext cx="8411954" cy="4405312"/>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cstate="print"/>
          <a:srcRect/>
          <a:stretch>
            <a:fillRect/>
          </a:stretch>
        </p:blipFill>
        <p:spPr bwMode="auto">
          <a:xfrm>
            <a:off x="5334000" y="3959629"/>
            <a:ext cx="3810000" cy="2840182"/>
          </a:xfrm>
          <a:prstGeom prst="rect">
            <a:avLst/>
          </a:prstGeom>
          <a:noFill/>
          <a:ln w="9525">
            <a:noFill/>
            <a:miter lim="800000"/>
            <a:headEnd/>
            <a:tailEnd/>
          </a:ln>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5362" name="Picture 2"/>
          <p:cNvPicPr>
            <a:picLocks noChangeAspect="1" noChangeArrowheads="1"/>
          </p:cNvPicPr>
          <p:nvPr/>
        </p:nvPicPr>
        <p:blipFill>
          <a:blip r:embed="rId2" cstate="print"/>
          <a:srcRect/>
          <a:stretch>
            <a:fillRect/>
          </a:stretch>
        </p:blipFill>
        <p:spPr bwMode="auto">
          <a:xfrm>
            <a:off x="121609" y="3581401"/>
            <a:ext cx="5013251" cy="3124200"/>
          </a:xfrm>
          <a:prstGeom prst="rect">
            <a:avLst/>
          </a:prstGeom>
          <a:noFill/>
          <a:ln w="9525">
            <a:noFill/>
            <a:miter lim="800000"/>
            <a:headEnd/>
            <a:tailEnd/>
          </a:ln>
          <a:effectLst/>
        </p:spPr>
      </p:pic>
      <p:pic>
        <p:nvPicPr>
          <p:cNvPr id="4" name="Picture 2"/>
          <p:cNvPicPr>
            <a:picLocks noChangeAspect="1" noChangeArrowheads="1"/>
          </p:cNvPicPr>
          <p:nvPr/>
        </p:nvPicPr>
        <p:blipFill>
          <a:blip r:embed="rId3" cstate="print"/>
          <a:srcRect/>
          <a:stretch>
            <a:fillRect/>
          </a:stretch>
        </p:blipFill>
        <p:spPr bwMode="auto">
          <a:xfrm>
            <a:off x="3098222" y="1676400"/>
            <a:ext cx="2845378" cy="1720679"/>
          </a:xfrm>
          <a:prstGeom prst="rect">
            <a:avLst/>
          </a:prstGeom>
          <a:noFill/>
          <a:ln w="9525">
            <a:noFill/>
            <a:miter lim="800000"/>
            <a:headEnd/>
            <a:tailEnd/>
          </a:ln>
        </p:spPr>
      </p:pic>
      <p:pic>
        <p:nvPicPr>
          <p:cNvPr id="15363" name="Picture 3"/>
          <p:cNvPicPr>
            <a:picLocks noChangeAspect="1" noChangeArrowheads="1"/>
          </p:cNvPicPr>
          <p:nvPr/>
        </p:nvPicPr>
        <p:blipFill>
          <a:blip r:embed="rId4" cstate="print"/>
          <a:srcRect/>
          <a:stretch>
            <a:fillRect/>
          </a:stretch>
        </p:blipFill>
        <p:spPr bwMode="auto">
          <a:xfrm>
            <a:off x="2286000" y="0"/>
            <a:ext cx="5181600" cy="1608956"/>
          </a:xfrm>
          <a:prstGeom prst="rect">
            <a:avLst/>
          </a:prstGeom>
          <a:noFill/>
          <a:ln w="9525">
            <a:noFill/>
            <a:miter lim="800000"/>
            <a:headEnd/>
            <a:tailEnd/>
          </a:ln>
          <a:effectLst/>
        </p:spPr>
      </p:pic>
      <p:pic>
        <p:nvPicPr>
          <p:cNvPr id="15364" name="Picture 4"/>
          <p:cNvPicPr>
            <a:picLocks noChangeAspect="1" noChangeArrowheads="1"/>
          </p:cNvPicPr>
          <p:nvPr/>
        </p:nvPicPr>
        <p:blipFill>
          <a:blip r:embed="rId5" cstate="print"/>
          <a:srcRect/>
          <a:stretch>
            <a:fillRect/>
          </a:stretch>
        </p:blipFill>
        <p:spPr bwMode="auto">
          <a:xfrm>
            <a:off x="5562600" y="3505200"/>
            <a:ext cx="3564326" cy="1066800"/>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7410" name="Picture 2"/>
          <p:cNvPicPr>
            <a:picLocks noChangeAspect="1" noChangeArrowheads="1"/>
          </p:cNvPicPr>
          <p:nvPr/>
        </p:nvPicPr>
        <p:blipFill>
          <a:blip r:embed="rId2" cstate="print"/>
          <a:srcRect/>
          <a:stretch>
            <a:fillRect/>
          </a:stretch>
        </p:blipFill>
        <p:spPr bwMode="auto">
          <a:xfrm>
            <a:off x="2057400" y="2971800"/>
            <a:ext cx="4800600" cy="1786890"/>
          </a:xfrm>
          <a:prstGeom prst="rect">
            <a:avLst/>
          </a:prstGeom>
          <a:noFill/>
          <a:ln w="9525">
            <a:noFill/>
            <a:miter lim="800000"/>
            <a:headEnd/>
            <a:tailEnd/>
          </a:ln>
          <a:effectLst/>
        </p:spPr>
      </p:pic>
      <p:pic>
        <p:nvPicPr>
          <p:cNvPr id="17411" name="Picture 3"/>
          <p:cNvPicPr>
            <a:picLocks noChangeAspect="1" noChangeArrowheads="1"/>
          </p:cNvPicPr>
          <p:nvPr/>
        </p:nvPicPr>
        <p:blipFill>
          <a:blip r:embed="rId3" cstate="print"/>
          <a:srcRect/>
          <a:stretch>
            <a:fillRect/>
          </a:stretch>
        </p:blipFill>
        <p:spPr bwMode="auto">
          <a:xfrm>
            <a:off x="1219200" y="1447800"/>
            <a:ext cx="6546273" cy="1066800"/>
          </a:xfrm>
          <a:prstGeom prst="rect">
            <a:avLst/>
          </a:prstGeom>
          <a:noFill/>
          <a:ln w="9525">
            <a:noFill/>
            <a:miter lim="800000"/>
            <a:headEnd/>
            <a:tailEnd/>
          </a:ln>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8434" name="Picture 2"/>
          <p:cNvPicPr>
            <a:picLocks noChangeAspect="1" noChangeArrowheads="1"/>
          </p:cNvPicPr>
          <p:nvPr/>
        </p:nvPicPr>
        <p:blipFill>
          <a:blip r:embed="rId2" cstate="print"/>
          <a:srcRect/>
          <a:stretch>
            <a:fillRect/>
          </a:stretch>
        </p:blipFill>
        <p:spPr bwMode="auto">
          <a:xfrm>
            <a:off x="3305175" y="2900363"/>
            <a:ext cx="2533650" cy="1057275"/>
          </a:xfrm>
          <a:prstGeom prst="rect">
            <a:avLst/>
          </a:prstGeom>
          <a:noFill/>
          <a:ln w="9525">
            <a:noFill/>
            <a:miter lim="800000"/>
            <a:headEnd/>
            <a:tailEnd/>
          </a:ln>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9458" name="Picture 2"/>
          <p:cNvPicPr>
            <a:picLocks noChangeAspect="1" noChangeArrowheads="1"/>
          </p:cNvPicPr>
          <p:nvPr/>
        </p:nvPicPr>
        <p:blipFill>
          <a:blip r:embed="rId2" cstate="print"/>
          <a:srcRect/>
          <a:stretch>
            <a:fillRect/>
          </a:stretch>
        </p:blipFill>
        <p:spPr bwMode="auto">
          <a:xfrm>
            <a:off x="842681" y="1143000"/>
            <a:ext cx="7225553" cy="4724400"/>
          </a:xfrm>
          <a:prstGeom prst="rect">
            <a:avLst/>
          </a:prstGeom>
          <a:noFill/>
          <a:ln w="9525">
            <a:noFill/>
            <a:miter lim="800000"/>
            <a:headEnd/>
            <a:tailEnd/>
          </a:ln>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482" name="Picture 2"/>
          <p:cNvPicPr>
            <a:picLocks noChangeAspect="1" noChangeArrowheads="1"/>
          </p:cNvPicPr>
          <p:nvPr/>
        </p:nvPicPr>
        <p:blipFill>
          <a:blip r:embed="rId2" cstate="print"/>
          <a:srcRect/>
          <a:stretch>
            <a:fillRect/>
          </a:stretch>
        </p:blipFill>
        <p:spPr bwMode="auto">
          <a:xfrm>
            <a:off x="-1" y="3429001"/>
            <a:ext cx="5306094" cy="2743199"/>
          </a:xfrm>
          <a:prstGeom prst="rect">
            <a:avLst/>
          </a:prstGeom>
          <a:noFill/>
          <a:ln w="9525">
            <a:noFill/>
            <a:miter lim="800000"/>
            <a:headEnd/>
            <a:tailEnd/>
          </a:ln>
          <a:effectLst/>
        </p:spPr>
      </p:pic>
      <p:pic>
        <p:nvPicPr>
          <p:cNvPr id="4" name="Picture 2"/>
          <p:cNvPicPr>
            <a:picLocks noChangeAspect="1" noChangeArrowheads="1"/>
          </p:cNvPicPr>
          <p:nvPr/>
        </p:nvPicPr>
        <p:blipFill>
          <a:blip r:embed="rId3" cstate="print"/>
          <a:srcRect/>
          <a:stretch>
            <a:fillRect/>
          </a:stretch>
        </p:blipFill>
        <p:spPr bwMode="auto">
          <a:xfrm>
            <a:off x="3048000" y="1905000"/>
            <a:ext cx="2286000" cy="1382408"/>
          </a:xfrm>
          <a:prstGeom prst="rect">
            <a:avLst/>
          </a:prstGeom>
          <a:noFill/>
          <a:ln w="9525">
            <a:noFill/>
            <a:miter lim="800000"/>
            <a:headEnd/>
            <a:tailEnd/>
          </a:ln>
        </p:spPr>
      </p:pic>
      <p:pic>
        <p:nvPicPr>
          <p:cNvPr id="20483" name="Picture 3"/>
          <p:cNvPicPr>
            <a:picLocks noChangeAspect="1" noChangeArrowheads="1"/>
          </p:cNvPicPr>
          <p:nvPr/>
        </p:nvPicPr>
        <p:blipFill>
          <a:blip r:embed="rId4" cstate="print"/>
          <a:srcRect/>
          <a:stretch>
            <a:fillRect/>
          </a:stretch>
        </p:blipFill>
        <p:spPr bwMode="auto">
          <a:xfrm>
            <a:off x="2514600" y="97915"/>
            <a:ext cx="4486874" cy="1578485"/>
          </a:xfrm>
          <a:prstGeom prst="rect">
            <a:avLst/>
          </a:prstGeom>
          <a:noFill/>
          <a:ln w="9525">
            <a:noFill/>
            <a:miter lim="800000"/>
            <a:headEnd/>
            <a:tailEnd/>
          </a:ln>
          <a:effectLst/>
        </p:spPr>
      </p:pic>
      <p:pic>
        <p:nvPicPr>
          <p:cNvPr id="20484" name="Picture 4"/>
          <p:cNvPicPr>
            <a:picLocks noChangeAspect="1" noChangeArrowheads="1"/>
          </p:cNvPicPr>
          <p:nvPr/>
        </p:nvPicPr>
        <p:blipFill>
          <a:blip r:embed="rId5" cstate="print"/>
          <a:srcRect/>
          <a:stretch>
            <a:fillRect/>
          </a:stretch>
        </p:blipFill>
        <p:spPr bwMode="auto">
          <a:xfrm>
            <a:off x="4953000" y="3374304"/>
            <a:ext cx="4191000" cy="816696"/>
          </a:xfrm>
          <a:prstGeom prst="rect">
            <a:avLst/>
          </a:prstGeom>
          <a:noFill/>
          <a:ln w="9525">
            <a:noFill/>
            <a:miter lim="800000"/>
            <a:headEnd/>
            <a:tailEnd/>
          </a:ln>
          <a:effectLst/>
        </p:spPr>
      </p:pic>
      <p:pic>
        <p:nvPicPr>
          <p:cNvPr id="20485" name="Picture 5"/>
          <p:cNvPicPr>
            <a:picLocks noChangeAspect="1" noChangeArrowheads="1"/>
          </p:cNvPicPr>
          <p:nvPr/>
        </p:nvPicPr>
        <p:blipFill>
          <a:blip r:embed="rId6" cstate="print"/>
          <a:srcRect/>
          <a:stretch>
            <a:fillRect/>
          </a:stretch>
        </p:blipFill>
        <p:spPr bwMode="auto">
          <a:xfrm>
            <a:off x="5241437" y="5791201"/>
            <a:ext cx="3902563" cy="1066800"/>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3554" name="Picture 2"/>
          <p:cNvPicPr>
            <a:picLocks noChangeAspect="1" noChangeArrowheads="1"/>
          </p:cNvPicPr>
          <p:nvPr/>
        </p:nvPicPr>
        <p:blipFill>
          <a:blip r:embed="rId2" cstate="print"/>
          <a:srcRect/>
          <a:stretch>
            <a:fillRect/>
          </a:stretch>
        </p:blipFill>
        <p:spPr bwMode="auto">
          <a:xfrm>
            <a:off x="228600" y="4724400"/>
            <a:ext cx="4495800" cy="1322294"/>
          </a:xfrm>
          <a:prstGeom prst="rect">
            <a:avLst/>
          </a:prstGeom>
          <a:noFill/>
          <a:ln w="9525">
            <a:noFill/>
            <a:miter lim="800000"/>
            <a:headEnd/>
            <a:tailEnd/>
          </a:ln>
          <a:effectLst/>
        </p:spPr>
      </p:pic>
      <p:pic>
        <p:nvPicPr>
          <p:cNvPr id="23555" name="Picture 3"/>
          <p:cNvPicPr>
            <a:picLocks noChangeAspect="1" noChangeArrowheads="1"/>
          </p:cNvPicPr>
          <p:nvPr/>
        </p:nvPicPr>
        <p:blipFill>
          <a:blip r:embed="rId3" cstate="print"/>
          <a:srcRect/>
          <a:stretch>
            <a:fillRect/>
          </a:stretch>
        </p:blipFill>
        <p:spPr bwMode="auto">
          <a:xfrm>
            <a:off x="4267200" y="3200400"/>
            <a:ext cx="4570344" cy="2362200"/>
          </a:xfrm>
          <a:prstGeom prst="rect">
            <a:avLst/>
          </a:prstGeom>
          <a:noFill/>
          <a:ln w="9525">
            <a:noFill/>
            <a:miter lim="800000"/>
            <a:headEnd/>
            <a:tailEnd/>
          </a:ln>
          <a:effectLst/>
        </p:spPr>
      </p:pic>
      <p:pic>
        <p:nvPicPr>
          <p:cNvPr id="23556" name="Picture 4"/>
          <p:cNvPicPr>
            <a:picLocks noChangeAspect="1" noChangeArrowheads="1"/>
          </p:cNvPicPr>
          <p:nvPr/>
        </p:nvPicPr>
        <p:blipFill>
          <a:blip r:embed="rId4" cstate="print"/>
          <a:srcRect/>
          <a:stretch>
            <a:fillRect/>
          </a:stretch>
        </p:blipFill>
        <p:spPr bwMode="auto">
          <a:xfrm>
            <a:off x="5638800" y="1143000"/>
            <a:ext cx="2400300" cy="1613535"/>
          </a:xfrm>
          <a:prstGeom prst="rect">
            <a:avLst/>
          </a:prstGeom>
          <a:noFill/>
          <a:ln w="9525">
            <a:noFill/>
            <a:miter lim="800000"/>
            <a:headEnd/>
            <a:tailEnd/>
          </a:ln>
          <a:effectLst/>
        </p:spPr>
      </p:pic>
      <p:pic>
        <p:nvPicPr>
          <p:cNvPr id="6" name="Picture 2"/>
          <p:cNvPicPr>
            <a:picLocks noChangeAspect="1" noChangeArrowheads="1"/>
          </p:cNvPicPr>
          <p:nvPr/>
        </p:nvPicPr>
        <p:blipFill>
          <a:blip r:embed="rId5" cstate="print"/>
          <a:srcRect/>
          <a:stretch>
            <a:fillRect/>
          </a:stretch>
        </p:blipFill>
        <p:spPr bwMode="auto">
          <a:xfrm>
            <a:off x="609600" y="838200"/>
            <a:ext cx="4239395" cy="2653751"/>
          </a:xfrm>
          <a:prstGeom prst="rect">
            <a:avLst/>
          </a:prstGeom>
          <a:noFill/>
          <a:ln w="9525">
            <a:noFill/>
            <a:miter lim="800000"/>
            <a:headEnd/>
            <a:tailEnd/>
          </a:ln>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4578" name="Picture 2"/>
          <p:cNvPicPr>
            <a:picLocks noChangeAspect="1" noChangeArrowheads="1"/>
          </p:cNvPicPr>
          <p:nvPr/>
        </p:nvPicPr>
        <p:blipFill>
          <a:blip r:embed="rId2" cstate="print"/>
          <a:srcRect/>
          <a:stretch>
            <a:fillRect/>
          </a:stretch>
        </p:blipFill>
        <p:spPr bwMode="auto">
          <a:xfrm>
            <a:off x="1460500" y="1676400"/>
            <a:ext cx="5974080" cy="36576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Epidemiology</a:t>
            </a:r>
          </a:p>
        </p:txBody>
      </p:sp>
      <p:sp>
        <p:nvSpPr>
          <p:cNvPr id="3" name="Content Placeholder 2"/>
          <p:cNvSpPr>
            <a:spLocks noGrp="1"/>
          </p:cNvSpPr>
          <p:nvPr>
            <p:ph sz="quarter" idx="1"/>
          </p:nvPr>
        </p:nvSpPr>
        <p:spPr>
          <a:xfrm>
            <a:off x="381000" y="1524000"/>
            <a:ext cx="8382000" cy="4724400"/>
          </a:xfrm>
        </p:spPr>
        <p:txBody>
          <a:bodyPr>
            <a:normAutofit fontScale="70000" lnSpcReduction="20000"/>
          </a:bodyPr>
          <a:lstStyle/>
          <a:p>
            <a:pPr algn="just">
              <a:buNone/>
            </a:pPr>
            <a:r>
              <a:rPr lang="en-US" dirty="0"/>
              <a:t>	</a:t>
            </a:r>
          </a:p>
          <a:p>
            <a:pPr algn="just">
              <a:lnSpc>
                <a:spcPct val="170000"/>
              </a:lnSpc>
              <a:buNone/>
            </a:pPr>
            <a:r>
              <a:rPr lang="en-US" dirty="0"/>
              <a:t>	</a:t>
            </a:r>
            <a:r>
              <a:rPr lang="en-US" sz="3100" dirty="0">
                <a:latin typeface="Arial" pitchFamily="34" charset="0"/>
                <a:cs typeface="Arial" pitchFamily="34" charset="0"/>
              </a:rPr>
              <a:t>“</a:t>
            </a:r>
            <a:r>
              <a:rPr lang="en-US" sz="3100" i="1" dirty="0">
                <a:latin typeface="Arial" pitchFamily="34" charset="0"/>
                <a:cs typeface="Arial" pitchFamily="34" charset="0"/>
              </a:rPr>
              <a:t>Epidemiology is the study of the distribution and determinants of health-related states or events (including disease), and the application of this study to the control of diseases and other health problems.”</a:t>
            </a:r>
          </a:p>
          <a:p>
            <a:pPr algn="just">
              <a:buNone/>
            </a:pPr>
            <a:endParaRPr lang="en-US" i="1" dirty="0">
              <a:latin typeface="Arial" pitchFamily="34" charset="0"/>
              <a:cs typeface="Arial" pitchFamily="34" charset="0"/>
            </a:endParaRPr>
          </a:p>
          <a:p>
            <a:pPr algn="just">
              <a:buNone/>
            </a:pPr>
            <a:r>
              <a:rPr lang="en-US" i="1" dirty="0">
                <a:latin typeface="Arial" pitchFamily="34" charset="0"/>
                <a:cs typeface="Arial" pitchFamily="34" charset="0"/>
              </a:rPr>
              <a:t>3D’s…</a:t>
            </a:r>
          </a:p>
          <a:p>
            <a:pPr lvl="1" algn="just">
              <a:lnSpc>
                <a:spcPct val="170000"/>
              </a:lnSpc>
            </a:pPr>
            <a:r>
              <a:rPr lang="en-US" i="1" dirty="0">
                <a:latin typeface="Arial" pitchFamily="34" charset="0"/>
                <a:cs typeface="Arial" pitchFamily="34" charset="0"/>
              </a:rPr>
              <a:t>Distribution (Time, Place, Person)</a:t>
            </a:r>
          </a:p>
          <a:p>
            <a:pPr lvl="1" algn="just">
              <a:lnSpc>
                <a:spcPct val="170000"/>
              </a:lnSpc>
            </a:pPr>
            <a:r>
              <a:rPr lang="en-US" i="1" dirty="0">
                <a:latin typeface="Arial" pitchFamily="34" charset="0"/>
                <a:cs typeface="Arial" pitchFamily="34" charset="0"/>
              </a:rPr>
              <a:t>Determinants (Agent, Host, Environment)</a:t>
            </a:r>
          </a:p>
          <a:p>
            <a:pPr lvl="1" algn="just">
              <a:lnSpc>
                <a:spcPct val="170000"/>
              </a:lnSpc>
            </a:pPr>
            <a:r>
              <a:rPr lang="en-US" b="1" i="1" dirty="0">
                <a:latin typeface="Arial" pitchFamily="34" charset="0"/>
                <a:cs typeface="Arial" pitchFamily="34" charset="0"/>
              </a:rPr>
              <a:t>Dynamics</a:t>
            </a:r>
            <a:r>
              <a:rPr lang="en-US" i="1" dirty="0">
                <a:latin typeface="Arial" pitchFamily="34" charset="0"/>
                <a:cs typeface="Arial" pitchFamily="34" charset="0"/>
              </a:rPr>
              <a:t> (Source/Reservoir, </a:t>
            </a:r>
            <a:r>
              <a:rPr lang="en-US" b="1" i="1" u="sng" dirty="0">
                <a:solidFill>
                  <a:schemeClr val="accent6">
                    <a:lumMod val="50000"/>
                  </a:schemeClr>
                </a:solidFill>
                <a:latin typeface="Arial" pitchFamily="34" charset="0"/>
                <a:cs typeface="Arial" pitchFamily="34" charset="0"/>
              </a:rPr>
              <a:t>Mode of transmission </a:t>
            </a:r>
            <a:r>
              <a:rPr lang="en-US" i="1" dirty="0">
                <a:latin typeface="Arial" pitchFamily="34" charset="0"/>
                <a:cs typeface="Arial" pitchFamily="34" charset="0"/>
              </a:rPr>
              <a:t>etc)</a:t>
            </a:r>
            <a:endParaRPr lang="en-US" dirty="0">
              <a:latin typeface="Arial" pitchFamily="34" charset="0"/>
              <a:cs typeface="Arial" pitchFamily="34" charset="0"/>
            </a:endParaRPr>
          </a:p>
          <a:p>
            <a:pPr algn="just">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152400"/>
            <a:ext cx="4953000" cy="990600"/>
          </a:xfrm>
        </p:spPr>
        <p:txBody>
          <a:bodyPr>
            <a:normAutofit fontScale="90000"/>
          </a:bodyPr>
          <a:lstStyle/>
          <a:p>
            <a:r>
              <a:rPr lang="en-US" b="1" dirty="0">
                <a:solidFill>
                  <a:srgbClr val="C00000"/>
                </a:solidFill>
              </a:rPr>
              <a:t>Epidemiological Triad</a:t>
            </a:r>
          </a:p>
        </p:txBody>
      </p:sp>
      <p:pic>
        <p:nvPicPr>
          <p:cNvPr id="26626" name="Picture 2"/>
          <p:cNvPicPr>
            <a:picLocks noGrp="1" noChangeAspect="1" noChangeArrowheads="1"/>
          </p:cNvPicPr>
          <p:nvPr>
            <p:ph idx="1"/>
          </p:nvPr>
        </p:nvPicPr>
        <p:blipFill>
          <a:blip r:embed="rId2" cstate="print"/>
          <a:srcRect/>
          <a:stretch>
            <a:fillRect/>
          </a:stretch>
        </p:blipFill>
        <p:spPr bwMode="auto">
          <a:xfrm>
            <a:off x="838200" y="1600200"/>
            <a:ext cx="7170036" cy="4608314"/>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pPr algn="ctr"/>
            <a:r>
              <a:rPr lang="en-US" sz="3600" b="1" dirty="0">
                <a:solidFill>
                  <a:srgbClr val="C00000"/>
                </a:solidFill>
              </a:rPr>
              <a:t>Chain of Infection….</a:t>
            </a:r>
          </a:p>
        </p:txBody>
      </p:sp>
      <p:sp>
        <p:nvSpPr>
          <p:cNvPr id="3" name="Content Placeholder 2"/>
          <p:cNvSpPr>
            <a:spLocks noGrp="1"/>
          </p:cNvSpPr>
          <p:nvPr>
            <p:ph sz="half" idx="1"/>
          </p:nvPr>
        </p:nvSpPr>
        <p:spPr>
          <a:xfrm>
            <a:off x="152400" y="1752600"/>
            <a:ext cx="4343400" cy="4800600"/>
          </a:xfrm>
        </p:spPr>
        <p:txBody>
          <a:bodyPr>
            <a:normAutofit/>
          </a:bodyPr>
          <a:lstStyle/>
          <a:p>
            <a:pPr algn="just"/>
            <a:r>
              <a:rPr lang="en-US" dirty="0"/>
              <a:t>“</a:t>
            </a:r>
            <a:r>
              <a:rPr lang="en-US" u="sng" dirty="0"/>
              <a:t>Transmission of diseases </a:t>
            </a:r>
            <a:r>
              <a:rPr lang="en-US" dirty="0"/>
              <a:t>when the </a:t>
            </a:r>
            <a:r>
              <a:rPr lang="en-US" b="1" dirty="0"/>
              <a:t>agent </a:t>
            </a:r>
            <a:r>
              <a:rPr lang="en-US" dirty="0"/>
              <a:t>passes from the </a:t>
            </a:r>
            <a:r>
              <a:rPr lang="en-US" b="1" dirty="0"/>
              <a:t>reservoir</a:t>
            </a:r>
            <a:r>
              <a:rPr lang="en-US" dirty="0"/>
              <a:t> through a </a:t>
            </a:r>
            <a:r>
              <a:rPr lang="en-US" b="1" dirty="0"/>
              <a:t>portal of exit</a:t>
            </a:r>
            <a:r>
              <a:rPr lang="en-US" dirty="0"/>
              <a:t>  carried by some </a:t>
            </a:r>
            <a:r>
              <a:rPr lang="en-US" b="1" dirty="0"/>
              <a:t>mode of transmission </a:t>
            </a:r>
            <a:r>
              <a:rPr lang="en-US" dirty="0"/>
              <a:t>and enter through an appropriate </a:t>
            </a:r>
            <a:r>
              <a:rPr lang="en-US" b="1" dirty="0"/>
              <a:t>portal of entry</a:t>
            </a:r>
            <a:r>
              <a:rPr lang="en-US" dirty="0"/>
              <a:t> to a </a:t>
            </a:r>
            <a:r>
              <a:rPr lang="en-US" b="1" dirty="0"/>
              <a:t>susceptible host</a:t>
            </a:r>
            <a:r>
              <a:rPr lang="en-US" dirty="0"/>
              <a:t> ,this sequence is called chain of infection.</a:t>
            </a:r>
          </a:p>
        </p:txBody>
      </p:sp>
      <p:pic>
        <p:nvPicPr>
          <p:cNvPr id="5" name="Picture 2" descr="C:\Users\IMRAN MARWAT\Desktop\download.jpg"/>
          <p:cNvPicPr>
            <a:picLocks noGrp="1" noChangeAspect="1" noChangeArrowheads="1"/>
          </p:cNvPicPr>
          <p:nvPr>
            <p:ph sz="half" idx="2"/>
          </p:nvPr>
        </p:nvPicPr>
        <p:blipFill>
          <a:blip r:embed="rId2" cstate="print"/>
          <a:stretch>
            <a:fillRect/>
          </a:stretch>
        </p:blipFill>
        <p:spPr bwMode="auto">
          <a:xfrm>
            <a:off x="4637791" y="2286000"/>
            <a:ext cx="4277609" cy="319175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C:\Users\IMRAN MARWAT\Desktop\association-causation-35-638.jpg"/>
          <p:cNvPicPr>
            <a:picLocks noChangeAspect="1" noChangeArrowheads="1"/>
          </p:cNvPicPr>
          <p:nvPr/>
        </p:nvPicPr>
        <p:blipFill>
          <a:blip r:embed="rId2" cstate="print"/>
          <a:srcRect/>
          <a:stretch>
            <a:fillRect/>
          </a:stretch>
        </p:blipFill>
        <p:spPr bwMode="auto">
          <a:xfrm>
            <a:off x="914400" y="762000"/>
            <a:ext cx="7717357" cy="579406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9600"/>
          </a:xfrm>
        </p:spPr>
        <p:txBody>
          <a:bodyPr>
            <a:normAutofit/>
          </a:bodyPr>
          <a:lstStyle/>
          <a:p>
            <a:pPr algn="ctr"/>
            <a:r>
              <a:rPr lang="en-US" sz="3200" b="1" dirty="0">
                <a:solidFill>
                  <a:srgbClr val="7030A0"/>
                </a:solidFill>
              </a:rPr>
              <a:t>Disease Dynamics…</a:t>
            </a:r>
          </a:p>
        </p:txBody>
      </p:sp>
      <p:pic>
        <p:nvPicPr>
          <p:cNvPr id="6146" name="Picture 2" descr="C:\Users\IMRAN MARWAT\Desktop\Mode-of-Transmission-of-Diseases.jpg"/>
          <p:cNvPicPr>
            <a:picLocks noGrp="1" noChangeAspect="1" noChangeArrowheads="1"/>
          </p:cNvPicPr>
          <p:nvPr>
            <p:ph idx="1"/>
          </p:nvPr>
        </p:nvPicPr>
        <p:blipFill>
          <a:blip r:embed="rId2" cstate="print"/>
          <a:srcRect/>
          <a:stretch>
            <a:fillRect/>
          </a:stretch>
        </p:blipFill>
        <p:spPr bwMode="auto">
          <a:xfrm>
            <a:off x="188988" y="1295400"/>
            <a:ext cx="8802611" cy="5363932"/>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2771</TotalTime>
  <Words>244</Words>
  <Application>Microsoft Office PowerPoint</Application>
  <PresentationFormat>On-screen Show (4:3)</PresentationFormat>
  <Paragraphs>17</Paragraphs>
  <Slides>39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39</vt:i4>
      </vt:variant>
    </vt:vector>
  </HeadingPairs>
  <TitlesOfParts>
    <vt:vector size="42" baseType="lpstr">
      <vt:lpstr>Arial</vt:lpstr>
      <vt:lpstr>Calibri</vt:lpstr>
      <vt:lpstr>Office Theme</vt:lpstr>
      <vt:lpstr>MODULE TWO COMMUNICABLE DISEASES</vt:lpstr>
      <vt:lpstr>Epidemiology of Air Borne Infections  </vt:lpstr>
      <vt:lpstr>By the end of this session, participants will be able to:   1.  Define airborne diseases and explain how    airborne transmission occurs.  2.  Identify key characteristics and environmental   factors that promote airborne spread.  3.  Recognize major examples of airborne    diseases and their public health importance.  4.  Describe preventive and control strategies at   both individual and community levels.  5.  Apply infection prevention and control (IPC)    measures in primary health care settings. </vt:lpstr>
      <vt:lpstr>Epidemiology</vt:lpstr>
      <vt:lpstr>Epidemiological Triad</vt:lpstr>
      <vt:lpstr>Chain of Infection….</vt:lpstr>
      <vt:lpstr>PowerPoint Presentation</vt:lpstr>
      <vt:lpstr>PowerPoint Presentation</vt:lpstr>
      <vt:lpstr>Disease Dynamics…</vt:lpstr>
      <vt:lpstr>PowerPoint Presentation</vt:lpstr>
      <vt:lpstr>PowerPoint Presentation</vt:lpstr>
      <vt:lpstr>PowerPoint Presentation</vt:lpstr>
      <vt:lpstr>PowerPoint Presentation</vt:lpstr>
      <vt:lpstr>COVID-19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DELL</cp:lastModifiedBy>
  <cp:revision>38</cp:revision>
  <dcterms:created xsi:type="dcterms:W3CDTF">2006-08-16T00:00:00Z</dcterms:created>
  <dcterms:modified xsi:type="dcterms:W3CDTF">2025-11-05T17:37:24Z</dcterms:modified>
</cp:coreProperties>
</file>